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7" r:id="rId3"/>
    <p:sldId id="267" r:id="rId4"/>
    <p:sldId id="258" r:id="rId5"/>
    <p:sldId id="269" r:id="rId6"/>
    <p:sldId id="256" r:id="rId7"/>
    <p:sldId id="259" r:id="rId8"/>
    <p:sldId id="263" r:id="rId9"/>
    <p:sldId id="266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672"/>
  </p:normalViewPr>
  <p:slideViewPr>
    <p:cSldViewPr snapToGrid="0" showGuides="1">
      <p:cViewPr varScale="1">
        <p:scale>
          <a:sx n="91" d="100"/>
          <a:sy n="9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F0BA3-04B7-724C-A153-1333E3CAE2B9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12490-C969-C147-9775-D3B1201F5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6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Arrange in order of presentation in paper</a:t>
            </a:r>
          </a:p>
          <a:p>
            <a:r>
              <a:rPr lang="en-US" dirty="0"/>
              <a:t>Intermix tables and figures in planned order</a:t>
            </a:r>
          </a:p>
          <a:p>
            <a:r>
              <a:rPr lang="en-US" dirty="0"/>
              <a:t>Write question and answer that figure is providing evidence for at top </a:t>
            </a:r>
            <a:r>
              <a:rPr lang="en-US"/>
              <a:t>of slide</a:t>
            </a:r>
          </a:p>
          <a:p>
            <a:endParaRPr lang="en-US" dirty="0"/>
          </a:p>
          <a:p>
            <a:r>
              <a:rPr lang="en-US" dirty="0"/>
              <a:t>Make sure it’s all live trees</a:t>
            </a:r>
          </a:p>
          <a:p>
            <a:r>
              <a:rPr lang="en-US" dirty="0"/>
              <a:t>Drop POTR, SASC</a:t>
            </a:r>
          </a:p>
          <a:p>
            <a:r>
              <a:rPr lang="en-US" dirty="0"/>
              <a:t>Drop UNKN,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7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figure for point density at vertical height bands, either at plot, all plots, or full forested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axes, so that largest heights are at top of Y axis –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one, or multiple </a:t>
            </a:r>
            <a:r>
              <a:rPr lang="en-US" dirty="0" err="1"/>
              <a:t>i</a:t>
            </a:r>
            <a:r>
              <a:rPr lang="en-US" dirty="0"/>
              <a:t>(i.e., each one I show model prediction for)</a:t>
            </a:r>
          </a:p>
          <a:p>
            <a:r>
              <a:rPr lang="en-US" dirty="0"/>
              <a:t>Do I drape in a way that shows </a:t>
            </a:r>
            <a:r>
              <a:rPr lang="en-US" dirty="0" err="1"/>
              <a:t>hillshade</a:t>
            </a:r>
            <a:r>
              <a:rPr lang="en-US" dirty="0"/>
              <a:t> or true-color? – or use true-color as one image</a:t>
            </a:r>
          </a:p>
          <a:p>
            <a:r>
              <a:rPr lang="en-US" dirty="0"/>
              <a:t>Try to get topography in response maps themselves, not separate panels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plotting response var and top two predictors for all response variables – more systematic</a:t>
            </a:r>
          </a:p>
          <a:p>
            <a:r>
              <a:rPr lang="en-US" dirty="0"/>
              <a:t>Table that says all variable strength </a:t>
            </a:r>
          </a:p>
          <a:p>
            <a:r>
              <a:rPr lang="en-US" dirty="0"/>
              <a:t>Move aspect to </a:t>
            </a:r>
            <a:r>
              <a:rPr lang="en-US" dirty="0" err="1"/>
              <a:t>supllemental</a:t>
            </a:r>
            <a:r>
              <a:rPr lang="en-US" dirty="0"/>
              <a:t>, but explain in text</a:t>
            </a:r>
          </a:p>
          <a:p>
            <a:endParaRPr lang="en-US" dirty="0"/>
          </a:p>
          <a:p>
            <a:r>
              <a:rPr lang="en-US" dirty="0"/>
              <a:t>Explore other response vars more – do same predictors yield different effects, or magnitudes of effect?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density at highest OM ... Does this occur at highest </a:t>
            </a:r>
            <a:r>
              <a:rPr lang="en-US" dirty="0" err="1"/>
              <a:t>elv</a:t>
            </a:r>
            <a:r>
              <a:rPr lang="en-US" dirty="0"/>
              <a:t>, where decomp is slowest?</a:t>
            </a:r>
          </a:p>
          <a:p>
            <a:endParaRPr lang="en-US" dirty="0"/>
          </a:p>
          <a:p>
            <a:r>
              <a:rPr lang="en-US" dirty="0"/>
              <a:t>Show all pairwise correlations (scatterplots, </a:t>
            </a:r>
            <a:r>
              <a:rPr lang="en-US" dirty="0" err="1"/>
              <a:t>corrplot</a:t>
            </a:r>
            <a:r>
              <a:rPr lang="en-US" dirty="0"/>
              <a:t>, include soil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go with contour plots for all interaction plots</a:t>
            </a:r>
          </a:p>
          <a:p>
            <a:r>
              <a:rPr lang="en-US" dirty="0"/>
              <a:t>Put elevation on Y axis</a:t>
            </a:r>
          </a:p>
          <a:p>
            <a:r>
              <a:rPr lang="en-US" dirty="0"/>
              <a:t>Add basal area figure</a:t>
            </a:r>
          </a:p>
          <a:p>
            <a:r>
              <a:rPr lang="en-US" dirty="0"/>
              <a:t>If want to focus on </a:t>
            </a:r>
            <a:r>
              <a:rPr lang="en-US" dirty="0" err="1"/>
              <a:t>swe</a:t>
            </a:r>
            <a:r>
              <a:rPr lang="en-US" dirty="0"/>
              <a:t>, maybe include partial-response plot for each response variable</a:t>
            </a:r>
          </a:p>
          <a:p>
            <a:r>
              <a:rPr lang="en-US" dirty="0"/>
              <a:t>	either make point that </a:t>
            </a:r>
            <a:r>
              <a:rPr lang="en-US" dirty="0" err="1"/>
              <a:t>swe</a:t>
            </a:r>
            <a:r>
              <a:rPr lang="en-US" dirty="0"/>
              <a:t> isn’t that strong a predictor, or that it is in a specific way</a:t>
            </a:r>
          </a:p>
          <a:p>
            <a:r>
              <a:rPr lang="en-US" dirty="0"/>
              <a:t>At low elevations, </a:t>
            </a:r>
            <a:r>
              <a:rPr lang="en-US" dirty="0" err="1"/>
              <a:t>swe</a:t>
            </a:r>
            <a:r>
              <a:rPr lang="en-US" dirty="0"/>
              <a:t> effect is diff than at high 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9D76-7535-C1A1-DD07-47EA46D93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6EB39-F91B-5BF5-9B53-B1A4BEF4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DA341-32B7-D020-D050-55AC962A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EC8A5-AD2E-5538-2926-68211013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1103D-1E33-B765-016B-BDF07A96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E023-C608-9ABA-6FFB-02439B04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94075-4661-9C1D-5C2C-2CF16FCAB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E5549-3681-181E-FA8C-5155BBA3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FD620-6A02-8423-0121-D56EBA30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B1C0F-7FEE-E645-2AEE-2FEE1F99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21025-E693-090C-A824-6094F99D2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05C2A-DB28-6441-84FB-5329BE20B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29BDD-C55E-8D02-E6C0-CB12CE4B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8D85D-7FE4-1711-8864-218AC568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8BFE-B9C6-08E5-8533-E6C641C7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E609-AFD7-6F51-8795-DE75A454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0D4E-13D1-6D77-F9E6-1C769BBD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2B98A-52B1-5641-F5BC-BAC66B7A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DEC5-6088-5473-B203-6B0CA0C6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1149E-5DCE-5FB0-F510-78043121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F38-9769-3272-3615-574CA9B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1FF7-C77F-A8B2-0391-5B6B9CF9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2284-B41A-FE54-30EB-9E95784F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4C6D4-8F8B-60D9-319F-4BA704D5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7B65B-93EB-4BFB-5400-A519A31F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9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DAE5-3FA1-AECA-7696-E67A1E24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6941-3812-F69A-7A9C-CE0417CFB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70B1-191D-CE3E-D370-BC9FE1E61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FFFE7-1F58-DD0E-724F-61C5A649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8CD0B-6E18-0DD4-3D4E-72E3FEF0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466BC-6130-E612-D15C-518B5276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C541-0FAB-F2D1-EABE-FC70F302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0DB5-C1FE-9016-2B7D-80FBDB17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FDE20-565D-C60A-2037-13AA6C0D9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F7561-995C-9E7A-6079-45C046F30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70219-1B81-8122-61E6-F7F395F50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76BB3-EBBE-45F8-4574-94135524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308F2-CCA8-76A6-605C-E18148CE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27176-4F3D-CBDA-7B03-9E56E9F9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8A7B-09FF-F17F-C688-0A56D53F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0E29D-D2F9-98CA-0673-A8A587ED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9438A-BEFC-A802-1E53-C7A25E8B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47414-A332-42E9-6AD9-5066D14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2690-DE05-BA23-365D-D764F440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415B7-9989-0C4E-9B31-479B5316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D357E-83C0-0DB4-45F8-58B58D99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D107-51C1-C391-B02E-95F980E4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8715-C8E6-DE7D-87AF-EEAD16557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07244-2FB5-B96B-22BE-F4C932EEB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075F5-09F2-EF76-8BA2-D581EB94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A6578-F8CC-F548-1AAF-7E9F50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CAC9E-8525-0A4A-B4DF-B96E9414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57E6-DFF7-8717-C827-9F14CC7E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0C27F-639A-241E-0A57-DB62A4B60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DC34-E9FA-C557-1BCD-015E22224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55D75-C21A-9B56-A21D-DE3C13B2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DE1C3-C870-75EC-B856-A0685CEF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A1BCC-EA34-46D7-3AD9-539FDAF3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1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234E4-2A53-0906-1339-722BA3D0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11740-AFC1-A9A5-6946-1432AC621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DE09-8933-105B-5261-39AAB283F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101E6-B10C-A444-B5A0-AD0F2EF0A90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58701-5629-2A1A-733D-D0DBC8108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B272-BADB-362B-D6C8-F570AF732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8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7CE3E-5841-69C3-B764-20DC68E3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1662"/>
            <a:ext cx="3496860" cy="3271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DEEDA-D3C3-364F-CD5F-8123688C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05" y="0"/>
            <a:ext cx="5828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9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B7581-DA2B-0760-CF2D-6F308132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9031"/>
            <a:ext cx="9837920" cy="25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92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/>
              <p:nvPr/>
            </p:nvSpPr>
            <p:spPr>
              <a:xfrm>
                <a:off x="1399982" y="4569607"/>
                <a:ext cx="2575629" cy="962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82" y="4569607"/>
                <a:ext cx="2575629" cy="962186"/>
              </a:xfrm>
              <a:prstGeom prst="rect">
                <a:avLst/>
              </a:prstGeom>
              <a:blipFill>
                <a:blip r:embed="rId2"/>
                <a:stretch>
                  <a:fillRect t="-73684" b="-14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/>
              <p:nvPr/>
            </p:nvSpPr>
            <p:spPr>
              <a:xfrm>
                <a:off x="1399982" y="1332303"/>
                <a:ext cx="4199739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82" y="1332303"/>
                <a:ext cx="4199739" cy="682751"/>
              </a:xfrm>
              <a:prstGeom prst="rect">
                <a:avLst/>
              </a:prstGeom>
              <a:blipFill>
                <a:blip r:embed="rId3"/>
                <a:stretch>
                  <a:fillRect l="-602" t="-16667" r="-1205" b="-9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/>
              <p:nvPr/>
            </p:nvSpPr>
            <p:spPr>
              <a:xfrm>
                <a:off x="1399982" y="3050883"/>
                <a:ext cx="326307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82" y="3050883"/>
                <a:ext cx="3263073" cy="756233"/>
              </a:xfrm>
              <a:prstGeom prst="rect">
                <a:avLst/>
              </a:prstGeom>
              <a:blipFill>
                <a:blip r:embed="rId4"/>
                <a:stretch>
                  <a:fillRect l="-1163" t="-1200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5D1B93-14A1-3E2F-5913-AB9CCC2E6416}"/>
              </a:ext>
            </a:extLst>
          </p:cNvPr>
          <p:cNvSpPr txBox="1"/>
          <p:nvPr/>
        </p:nvSpPr>
        <p:spPr>
          <a:xfrm>
            <a:off x="6748272" y="1506022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(1)	Gold deconvolution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1B01E-BE63-AE26-0E82-877DF4340758}"/>
              </a:ext>
            </a:extLst>
          </p:cNvPr>
          <p:cNvSpPr txBox="1"/>
          <p:nvPr/>
        </p:nvSpPr>
        <p:spPr>
          <a:xfrm>
            <a:off x="6748272" y="3244334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(2)	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Guassian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82D54-1054-2FDE-6E24-7A12FBF9B540}"/>
              </a:ext>
            </a:extLst>
          </p:cNvPr>
          <p:cNvSpPr txBox="1"/>
          <p:nvPr/>
        </p:nvSpPr>
        <p:spPr>
          <a:xfrm>
            <a:off x="6748272" y="4866034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(3)	Loss function for optimizing ITS</a:t>
            </a:r>
          </a:p>
        </p:txBody>
      </p:sp>
    </p:spTree>
    <p:extLst>
      <p:ext uri="{BB962C8B-B14F-4D97-AF65-F5344CB8AC3E}">
        <p14:creationId xmlns:p14="http://schemas.microsoft.com/office/powerpoint/2010/main" val="379488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5940EA-0145-6DD4-7AFB-41362F9B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1151682"/>
            <a:ext cx="5982737" cy="5565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C90398-3D27-AA01-D9B5-483F0F71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77" y="680797"/>
            <a:ext cx="2745102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92C85B-B120-D237-2C5D-78387661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78" y="3745757"/>
            <a:ext cx="2741301" cy="2971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57D60F-2C86-8B71-1034-04E7628D6E1D}"/>
              </a:ext>
            </a:extLst>
          </p:cNvPr>
          <p:cNvSpPr txBox="1"/>
          <p:nvPr/>
        </p:nvSpPr>
        <p:spPr>
          <a:xfrm>
            <a:off x="5721788" y="356109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C5527-A7FC-5BEE-764F-2759C64723EB}"/>
              </a:ext>
            </a:extLst>
          </p:cNvPr>
          <p:cNvSpPr txBox="1"/>
          <p:nvPr/>
        </p:nvSpPr>
        <p:spPr>
          <a:xfrm>
            <a:off x="9358279" y="20862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4833C-A93F-162B-6409-13AA58265400}"/>
              </a:ext>
            </a:extLst>
          </p:cNvPr>
          <p:cNvSpPr txBox="1"/>
          <p:nvPr/>
        </p:nvSpPr>
        <p:spPr>
          <a:xfrm>
            <a:off x="9358279" y="47667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10499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56F0BC3-A9C1-4E4D-B361-89A681D9CB92}"/>
              </a:ext>
            </a:extLst>
          </p:cNvPr>
          <p:cNvGrpSpPr/>
          <p:nvPr/>
        </p:nvGrpSpPr>
        <p:grpSpPr>
          <a:xfrm>
            <a:off x="106680" y="1045819"/>
            <a:ext cx="4251964" cy="4248557"/>
            <a:chOff x="106680" y="1621891"/>
            <a:chExt cx="4251964" cy="42485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49653E-409D-9552-9BA4-95161876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680" y="1621891"/>
              <a:ext cx="4251964" cy="36259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8505B-6129-76CC-E6F3-89E9F5815C74}"/>
                </a:ext>
              </a:extLst>
            </p:cNvPr>
            <p:cNvSpPr txBox="1"/>
            <p:nvPr/>
          </p:nvSpPr>
          <p:spPr>
            <a:xfrm>
              <a:off x="1472720" y="550111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CBB296-E0A2-A9DF-791F-B769BC351470}"/>
              </a:ext>
            </a:extLst>
          </p:cNvPr>
          <p:cNvGrpSpPr/>
          <p:nvPr/>
        </p:nvGrpSpPr>
        <p:grpSpPr>
          <a:xfrm>
            <a:off x="4532380" y="866222"/>
            <a:ext cx="3773333" cy="4426674"/>
            <a:chOff x="4532380" y="1442294"/>
            <a:chExt cx="3773333" cy="442667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34F68B-78E5-651E-E4A2-66FF15E6EED5}"/>
                </a:ext>
              </a:extLst>
            </p:cNvPr>
            <p:cNvGrpSpPr/>
            <p:nvPr/>
          </p:nvGrpSpPr>
          <p:grpSpPr>
            <a:xfrm>
              <a:off x="4532380" y="1442294"/>
              <a:ext cx="3773333" cy="3985132"/>
              <a:chOff x="6359057" y="1635814"/>
              <a:chExt cx="3773333" cy="3985132"/>
            </a:xfrm>
          </p:grpSpPr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4C7B7744-1C2B-9E2D-1EF3-89835F14F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661"/>
              <a:stretch/>
            </p:blipFill>
            <p:spPr>
              <a:xfrm>
                <a:off x="6359057" y="1635814"/>
                <a:ext cx="3773333" cy="398513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5EB77-AE67-B8D7-CCE5-7B1D071C0A9F}"/>
                  </a:ext>
                </a:extLst>
              </p:cNvPr>
              <p:cNvSpPr txBox="1"/>
              <p:nvPr/>
            </p:nvSpPr>
            <p:spPr>
              <a:xfrm>
                <a:off x="6359057" y="1708024"/>
                <a:ext cx="28328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Point cloud from waveform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E6DB38-E0AC-8ED3-4791-635D1D5FA0EA}"/>
                </a:ext>
              </a:extLst>
            </p:cNvPr>
            <p:cNvSpPr txBox="1"/>
            <p:nvPr/>
          </p:nvSpPr>
          <p:spPr>
            <a:xfrm>
              <a:off x="6172824" y="549963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9E857-15FF-D0B0-A16A-8B8570FCB0FE}"/>
              </a:ext>
            </a:extLst>
          </p:cNvPr>
          <p:cNvGrpSpPr/>
          <p:nvPr/>
        </p:nvGrpSpPr>
        <p:grpSpPr>
          <a:xfrm>
            <a:off x="8616891" y="938432"/>
            <a:ext cx="3468429" cy="4354464"/>
            <a:chOff x="8616891" y="938432"/>
            <a:chExt cx="3468429" cy="43544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ABE694-194C-3980-69FD-1A960B928A87}"/>
                </a:ext>
              </a:extLst>
            </p:cNvPr>
            <p:cNvSpPr txBox="1"/>
            <p:nvPr/>
          </p:nvSpPr>
          <p:spPr>
            <a:xfrm>
              <a:off x="9030154" y="938432"/>
              <a:ext cx="2969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Individual tree segmentation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A7D9EF-0C37-51FA-7F00-B7CE51667687}"/>
                </a:ext>
              </a:extLst>
            </p:cNvPr>
            <p:cNvGrpSpPr/>
            <p:nvPr/>
          </p:nvGrpSpPr>
          <p:grpSpPr>
            <a:xfrm>
              <a:off x="8616891" y="1371188"/>
              <a:ext cx="3468429" cy="3921708"/>
              <a:chOff x="8616891" y="1947260"/>
              <a:chExt cx="3468429" cy="392170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2E42DB4-2750-1AA4-14BF-211682370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55" t="65110" r="73834" b="2235"/>
              <a:stretch/>
            </p:blipFill>
            <p:spPr>
              <a:xfrm>
                <a:off x="8616891" y="1947260"/>
                <a:ext cx="3468429" cy="297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9FFE7-7891-0F93-79BD-558DC23163DD}"/>
                  </a:ext>
                </a:extLst>
              </p:cNvPr>
              <p:cNvSpPr txBox="1"/>
              <p:nvPr/>
            </p:nvSpPr>
            <p:spPr>
              <a:xfrm>
                <a:off x="10514695" y="5499636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35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3821AF-99EE-3861-28DB-4E9C3889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10" y="859322"/>
            <a:ext cx="7134833" cy="5139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484632" y="2304288"/>
            <a:ext cx="2315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with new values from all 17 plots + larger height classes</a:t>
            </a:r>
          </a:p>
          <a:p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axes so largest heights are at top of y-axis</a:t>
            </a:r>
          </a:p>
        </p:txBody>
      </p:sp>
    </p:spTree>
    <p:extLst>
      <p:ext uri="{BB962C8B-B14F-4D97-AF65-F5344CB8AC3E}">
        <p14:creationId xmlns:p14="http://schemas.microsoft.com/office/powerpoint/2010/main" val="419472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484632" y="2304288"/>
            <a:ext cx="2315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maps of forest structure</a:t>
            </a:r>
          </a:p>
        </p:txBody>
      </p:sp>
    </p:spTree>
    <p:extLst>
      <p:ext uri="{BB962C8B-B14F-4D97-AF65-F5344CB8AC3E}">
        <p14:creationId xmlns:p14="http://schemas.microsoft.com/office/powerpoint/2010/main" val="188445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3A320B-D9E4-0570-D37C-B477091C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44" y="1907473"/>
            <a:ext cx="3319143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C4684-ECB9-CA80-7424-F5C20A8F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49" y="1828800"/>
            <a:ext cx="3390694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7F51D-29CC-626C-2597-B7BF91006389}"/>
              </a:ext>
            </a:extLst>
          </p:cNvPr>
          <p:cNvSpPr txBox="1"/>
          <p:nvPr/>
        </p:nvSpPr>
        <p:spPr>
          <a:xfrm>
            <a:off x="2160105" y="1282231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TPI 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89A78-0A60-D525-B1CB-AF102E8904ED}"/>
              </a:ext>
            </a:extLst>
          </p:cNvPr>
          <p:cNvSpPr txBox="1"/>
          <p:nvPr/>
        </p:nvSpPr>
        <p:spPr>
          <a:xfrm>
            <a:off x="7133212" y="1282231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Aspect 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5208B-7312-BC33-8382-44EF28FE68A1}"/>
              </a:ext>
            </a:extLst>
          </p:cNvPr>
          <p:cNvSpPr txBox="1"/>
          <p:nvPr/>
        </p:nvSpPr>
        <p:spPr>
          <a:xfrm>
            <a:off x="85048" y="3175113"/>
            <a:ext cx="2315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response variable and top two predictors for all response variables</a:t>
            </a:r>
          </a:p>
          <a:p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contour plot</a:t>
            </a:r>
          </a:p>
        </p:txBody>
      </p:sp>
    </p:spTree>
    <p:extLst>
      <p:ext uri="{BB962C8B-B14F-4D97-AF65-F5344CB8AC3E}">
        <p14:creationId xmlns:p14="http://schemas.microsoft.com/office/powerpoint/2010/main" val="23794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7D43D3-0122-7454-C20B-53750F46958F}"/>
              </a:ext>
            </a:extLst>
          </p:cNvPr>
          <p:cNvGrpSpPr/>
          <p:nvPr/>
        </p:nvGrpSpPr>
        <p:grpSpPr>
          <a:xfrm>
            <a:off x="568291" y="972478"/>
            <a:ext cx="10580073" cy="2989922"/>
            <a:chOff x="568291" y="874931"/>
            <a:chExt cx="10580073" cy="29899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BC34F9-4C86-674A-2436-B516C621237D}"/>
                </a:ext>
              </a:extLst>
            </p:cNvPr>
            <p:cNvSpPr txBox="1"/>
            <p:nvPr/>
          </p:nvSpPr>
          <p:spPr>
            <a:xfrm rot="16200000">
              <a:off x="-462600" y="2254103"/>
              <a:ext cx="23695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Standardized stand density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51B74C-A601-1890-8820-8C2B53AB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874931"/>
              <a:ext cx="10157764" cy="298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60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3E3D6-5EC7-4EC5-5DCC-1229C64A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72104"/>
            <a:ext cx="10591800" cy="37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564B-FB08-C87B-DA74-8B93E19A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099970"/>
            <a:ext cx="5858256" cy="4658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E7D501-B21A-1995-7336-590A918F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46" y="1099970"/>
            <a:ext cx="4638678" cy="465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B1499-6B9E-B441-8D90-9A06CEDA04F3}"/>
              </a:ext>
            </a:extLst>
          </p:cNvPr>
          <p:cNvSpPr txBox="1"/>
          <p:nvPr/>
        </p:nvSpPr>
        <p:spPr>
          <a:xfrm>
            <a:off x="3284954" y="57241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99388-AAF7-1244-7CEE-56A81EEBACB8}"/>
              </a:ext>
            </a:extLst>
          </p:cNvPr>
          <p:cNvSpPr txBox="1"/>
          <p:nvPr/>
        </p:nvSpPr>
        <p:spPr>
          <a:xfrm>
            <a:off x="8621603" y="57698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1458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410</Words>
  <Application>Microsoft Macintosh PowerPoint</Application>
  <PresentationFormat>Widescreen</PresentationFormat>
  <Paragraphs>62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Helvetica Neue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</dc:title>
  <dc:creator>Marshall Worsham</dc:creator>
  <cp:lastModifiedBy>Marshall Worsham</cp:lastModifiedBy>
  <cp:revision>11</cp:revision>
  <dcterms:created xsi:type="dcterms:W3CDTF">2023-01-05T21:34:21Z</dcterms:created>
  <dcterms:modified xsi:type="dcterms:W3CDTF">2023-02-09T19:46:44Z</dcterms:modified>
</cp:coreProperties>
</file>